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38" r:id="rId2"/>
    <p:sldId id="367" r:id="rId3"/>
    <p:sldId id="282" r:id="rId4"/>
    <p:sldId id="340" r:id="rId5"/>
    <p:sldId id="368" r:id="rId6"/>
    <p:sldId id="285" r:id="rId7"/>
    <p:sldId id="286" r:id="rId8"/>
    <p:sldId id="324" r:id="rId9"/>
    <p:sldId id="287" r:id="rId10"/>
    <p:sldId id="341" r:id="rId11"/>
    <p:sldId id="342" r:id="rId12"/>
    <p:sldId id="343" r:id="rId13"/>
    <p:sldId id="288" r:id="rId14"/>
    <p:sldId id="325" r:id="rId15"/>
    <p:sldId id="289" r:id="rId16"/>
    <p:sldId id="290" r:id="rId17"/>
    <p:sldId id="327" r:id="rId18"/>
    <p:sldId id="351" r:id="rId19"/>
    <p:sldId id="352" r:id="rId20"/>
    <p:sldId id="337" r:id="rId21"/>
    <p:sldId id="307" r:id="rId22"/>
    <p:sldId id="350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</p:sldIdLst>
  <p:sldSz cx="9144000" cy="6858000" type="screen4x3"/>
  <p:notesSz cx="6788150" cy="99234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349" autoAdjust="0"/>
  </p:normalViewPr>
  <p:slideViewPr>
    <p:cSldViewPr snapToGrid="0"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5047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F745D-0F18-4225-87A9-63A8CAD41507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C8364-7DC5-4618-83C9-422CEADB20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66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1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4A74-C824-46A6-9EA2-9778D22A6A01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75666"/>
            <a:ext cx="543052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AE41-A583-47B6-8021-F71C0D8C44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01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11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235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1632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43B1-0B71-41A7-AF0C-0310272FE08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4063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2D13-DE47-4C88-ABB3-148230FD003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341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680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369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2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29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01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50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99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86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083B-50E5-42B4-BF8B-F98AEE3E4A52}" type="datetimeFigureOut">
              <a:rPr lang="th-TH" smtClean="0"/>
              <a:t>09/09/62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4625-8D76-4E04-9926-AB59D34782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4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63" y="283858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แนวทางปฏิบัติงานการควบคุมภายใน</a:t>
            </a:r>
            <a:b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แบบรายงานการประเมินผลการควบคุม</a:t>
            </a:r>
            <a: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</a:t>
            </a:r>
            <a:b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4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  <a:b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นางสาวมุทิตา  แพทย์ประทุม</a:t>
            </a:r>
            <a:b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ผู้อำนวยการโรงเรียนวัดสะพานหิน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016" y="2451369"/>
            <a:ext cx="3951291" cy="40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91905BB-488E-48D0-9850-594C9DB03525}" type="slidenum">
              <a:rPr lang="en-US"/>
              <a:pPr>
                <a:defRPr/>
              </a:pPr>
              <a:t>10</a:t>
            </a:fld>
            <a:endParaRPr lang="th-TH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2328584" y="50618"/>
            <a:ext cx="6035675" cy="546100"/>
          </a:xfrm>
          <a:noFill/>
        </p:spPr>
        <p:txBody>
          <a:bodyPr>
            <a:normAutofit fontScale="90000"/>
          </a:bodyPr>
          <a:lstStyle/>
          <a:p>
            <a:r>
              <a:rPr lang="th-TH" sz="4000" b="1" dirty="0">
                <a:latin typeface="Browallia New" pitchFamily="34" charset="-34"/>
                <a:cs typeface="JasmineUPC" pitchFamily="18" charset="-34"/>
              </a:rPr>
              <a:t>การประเมินความ</a:t>
            </a:r>
            <a:r>
              <a:rPr lang="th-TH" sz="4000" b="1" dirty="0" smtClean="0">
                <a:latin typeface="Browallia New" pitchFamily="34" charset="-34"/>
                <a:cs typeface="JasmineUPC" pitchFamily="18" charset="-34"/>
              </a:rPr>
              <a:t>เสี่ยง</a:t>
            </a:r>
            <a:endParaRPr lang="th-TH" sz="4000" b="1" dirty="0" smtClean="0">
              <a:solidFill>
                <a:schemeClr val="tx1"/>
              </a:solidFill>
              <a:latin typeface="Browallia New" pitchFamily="34" charset="-34"/>
              <a:cs typeface="JasmineUPC" pitchFamily="18" charset="-34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239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59716" y="1446414"/>
            <a:ext cx="2448572" cy="11999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31" tIns="45066" rIns="90131" bIns="45066"/>
          <a:lstStyle>
            <a:lvl1pPr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1pPr>
            <a:lvl2pPr marL="742950" indent="-28575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2pPr>
            <a:lvl3pPr marL="1143000" indent="-22860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3pPr>
            <a:lvl4pPr marL="1600200" indent="-22860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4pPr>
            <a:lvl5pPr marL="2057400" indent="-22860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th-TH" altLang="th-TH" sz="216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 (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Likelihood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th-TH" alt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ผลกระทบ (</a:t>
            </a:r>
            <a:r>
              <a:rPr lang="en-US" alt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Impact</a:t>
            </a:r>
            <a:r>
              <a:rPr lang="th-TH" altLang="th-TH" sz="28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>
              <a:lnSpc>
                <a:spcPct val="120000"/>
              </a:lnSpc>
              <a:defRPr/>
            </a:pPr>
            <a:r>
              <a:rPr lang="th-TH" altLang="th-TH" sz="216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th-TH" altLang="th-TH" sz="2160" b="1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1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78071" y="898139"/>
            <a:ext cx="1857375" cy="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1" tIns="45066" rIns="90131" bIns="45066" anchor="ctr"/>
          <a:lstStyle>
            <a:lvl1pPr marL="376238" indent="-376238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1pPr>
            <a:lvl2pPr marL="742950" indent="-28575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2pPr>
            <a:lvl3pPr marL="1143000" indent="-22860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3pPr>
            <a:lvl4pPr marL="1600200" indent="-22860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4pPr>
            <a:lvl5pPr marL="2057400" indent="-228600" defTabSz="1001713"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ahoma" panose="020B060403050404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  <a:defRPr/>
            </a:pPr>
            <a:r>
              <a:rPr lang="th-TH" altLang="th-TH" sz="3200" b="1" dirty="0" smtClean="0">
                <a:solidFill>
                  <a:srgbClr val="0000CC"/>
                </a:solidFill>
                <a:cs typeface="JasmineUPC" panose="02020603050405020304" pitchFamily="18" charset="-34"/>
              </a:rPr>
              <a:t>วิเคราะห์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25813" y="733425"/>
            <a:ext cx="5189537" cy="5622925"/>
            <a:chOff x="2882773" y="1160459"/>
            <a:chExt cx="5189537" cy="5622925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7253160" y="5746746"/>
              <a:ext cx="81756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5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6437185" y="5746746"/>
              <a:ext cx="8159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4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619623" y="5746746"/>
              <a:ext cx="817562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3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802060" y="5746746"/>
              <a:ext cx="81756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2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984498" y="5746746"/>
              <a:ext cx="817562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1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465385" y="5746746"/>
              <a:ext cx="51911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7253160" y="5078409"/>
              <a:ext cx="817563" cy="668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437185" y="5078409"/>
              <a:ext cx="815975" cy="668337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619623" y="5078409"/>
              <a:ext cx="817562" cy="668337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802060" y="5078409"/>
              <a:ext cx="817563" cy="6683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984498" y="5078409"/>
              <a:ext cx="817562" cy="6683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b="1" smtClean="0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ต่ำ</a:t>
              </a: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465385" y="5078409"/>
              <a:ext cx="519113" cy="66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1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7253160" y="4410071"/>
              <a:ext cx="817563" cy="668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6437185" y="4410071"/>
              <a:ext cx="815975" cy="668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5619623" y="4410071"/>
              <a:ext cx="817562" cy="6683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b="1" smtClean="0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กลาง</a:t>
              </a: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4802060" y="4410071"/>
              <a:ext cx="817563" cy="6683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b="1" smtClean="0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ปาน</a:t>
              </a: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984498" y="4410071"/>
              <a:ext cx="817562" cy="66833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3465385" y="4410071"/>
              <a:ext cx="519113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2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7253160" y="3741734"/>
              <a:ext cx="817563" cy="6683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6437185" y="3741734"/>
              <a:ext cx="815975" cy="668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5619623" y="3741734"/>
              <a:ext cx="817562" cy="668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b="1" smtClean="0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สูง</a:t>
              </a: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4802060" y="3741734"/>
              <a:ext cx="817563" cy="668337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984498" y="3741734"/>
              <a:ext cx="817562" cy="668337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3465385" y="3741734"/>
              <a:ext cx="519113" cy="66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3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7253160" y="3073396"/>
              <a:ext cx="817563" cy="6683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b="1" smtClean="0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มาก</a:t>
              </a: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6437185" y="3073396"/>
              <a:ext cx="815975" cy="6683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b="1" smtClean="0">
                  <a:solidFill>
                    <a:srgbClr val="000000"/>
                  </a:solidFill>
                  <a:latin typeface="Arial" panose="020B0604020202020204" pitchFamily="34" charset="0"/>
                  <a:cs typeface="JasmineUPC" panose="02020603050405020304" pitchFamily="18" charset="-34"/>
                </a:rPr>
                <a:t>สูง</a:t>
              </a:r>
            </a:p>
          </p:txBody>
        </p:sp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5619623" y="3073396"/>
              <a:ext cx="817562" cy="668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4802060" y="3073396"/>
              <a:ext cx="817563" cy="668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3984498" y="3073396"/>
              <a:ext cx="817562" cy="66833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solidFill>
                  <a:schemeClr val="bg2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39" name="Rectangle 31"/>
            <p:cNvSpPr>
              <a:spLocks noChangeArrowheads="1"/>
            </p:cNvSpPr>
            <p:nvPr/>
          </p:nvSpPr>
          <p:spPr bwMode="auto">
            <a:xfrm>
              <a:off x="3465385" y="3073396"/>
              <a:ext cx="519113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4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7253160" y="2403471"/>
              <a:ext cx="817563" cy="669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6437185" y="2403471"/>
              <a:ext cx="815975" cy="669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auto">
            <a:xfrm>
              <a:off x="5619623" y="2403471"/>
              <a:ext cx="817562" cy="6699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4802060" y="2403471"/>
              <a:ext cx="817563" cy="6699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3984498" y="2403471"/>
              <a:ext cx="817562" cy="6699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endParaRPr lang="en-US" altLang="th-TH" sz="2340" smtClean="0"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3465385" y="2403471"/>
              <a:ext cx="519113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defRPr/>
              </a:pPr>
              <a:r>
                <a:rPr lang="th-TH" altLang="th-TH" sz="2340" smtClean="0">
                  <a:latin typeface="Arial" panose="020B0604020202020204" pitchFamily="34" charset="0"/>
                  <a:cs typeface="JasmineUPC" panose="02020603050405020304" pitchFamily="18" charset="-34"/>
                </a:rPr>
                <a:t>5</a:t>
              </a:r>
              <a:endParaRPr lang="en-US" altLang="th-TH" sz="2340" smtClean="0">
                <a:latin typeface="Arial" panose="020B0604020202020204" pitchFamily="34" charset="0"/>
                <a:cs typeface="JasmineUPC" panose="02020603050405020304" pitchFamily="18" charset="-34"/>
              </a:endParaRPr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3465385" y="3073396"/>
              <a:ext cx="460533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3465385" y="3741734"/>
              <a:ext cx="460533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3465385" y="4410071"/>
              <a:ext cx="460533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3465385" y="5078409"/>
              <a:ext cx="4605338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0" name="Line 42"/>
            <p:cNvSpPr>
              <a:spLocks noChangeShapeType="1"/>
            </p:cNvSpPr>
            <p:nvPr/>
          </p:nvSpPr>
          <p:spPr bwMode="auto">
            <a:xfrm>
              <a:off x="3465385" y="5746746"/>
              <a:ext cx="4605338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3465385" y="6251571"/>
              <a:ext cx="4605338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3465385" y="2403471"/>
              <a:ext cx="1588" cy="38481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>
              <a:off x="3984498" y="2403471"/>
              <a:ext cx="1587" cy="384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>
              <a:off x="4802060" y="2403471"/>
              <a:ext cx="1588" cy="384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5619623" y="2403471"/>
              <a:ext cx="1587" cy="384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6437185" y="2403471"/>
              <a:ext cx="1588" cy="384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7253160" y="2403471"/>
              <a:ext cx="1588" cy="384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8070723" y="2403471"/>
              <a:ext cx="1587" cy="38481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3465385" y="2403471"/>
              <a:ext cx="4605338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/>
            <a:lstStyle/>
            <a:p>
              <a:pPr>
                <a:defRPr/>
              </a:pPr>
              <a:endParaRPr lang="en-US" sz="2633"/>
            </a:p>
          </p:txBody>
        </p:sp>
        <p:sp>
          <p:nvSpPr>
            <p:cNvPr id="60" name="Text Box 52"/>
            <p:cNvSpPr txBox="1">
              <a:spLocks noChangeArrowheads="1"/>
            </p:cNvSpPr>
            <p:nvPr/>
          </p:nvSpPr>
          <p:spPr bwMode="auto">
            <a:xfrm>
              <a:off x="3500310" y="6330946"/>
              <a:ext cx="4494213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2340" b="1" smtClean="0">
                  <a:latin typeface="Times New Roman" panose="02020603050405020304" pitchFamily="18" charset="0"/>
                  <a:cs typeface="JasmineUPC" panose="02020603050405020304" pitchFamily="18" charset="-34"/>
                </a:rPr>
                <a:t>โอกาสที่จะเกิด</a:t>
              </a: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3368548" y="1160459"/>
              <a:ext cx="4633912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2880" b="1" smtClean="0">
                  <a:solidFill>
                    <a:schemeClr val="tx2"/>
                  </a:solidFill>
                  <a:latin typeface="Angsana New" panose="02020603050405020304" pitchFamily="18" charset="-34"/>
                  <a:cs typeface="JasmineUPC" panose="02020603050405020304" pitchFamily="18" charset="-34"/>
                </a:rPr>
                <a:t>แผนภูมิความเสี่ยง</a:t>
              </a:r>
            </a:p>
          </p:txBody>
        </p:sp>
        <p:sp>
          <p:nvSpPr>
            <p:cNvPr id="62" name="Text Box 54"/>
            <p:cNvSpPr txBox="1">
              <a:spLocks noChangeArrowheads="1"/>
            </p:cNvSpPr>
            <p:nvPr/>
          </p:nvSpPr>
          <p:spPr bwMode="auto">
            <a:xfrm rot="-5400000">
              <a:off x="1177798" y="4057646"/>
              <a:ext cx="3862388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ahoma" panose="020B060403050404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2340" b="1" smtClean="0">
                  <a:latin typeface="Times New Roman" panose="02020603050405020304" pitchFamily="18" charset="0"/>
                  <a:cs typeface="JasmineUPC" panose="02020603050405020304" pitchFamily="18" charset="-34"/>
                </a:rPr>
                <a:t>ผลกระทบ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13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3046" name="Group 1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4341080"/>
              </p:ext>
            </p:extLst>
          </p:nvPr>
        </p:nvGraphicFramePr>
        <p:xfrm>
          <a:off x="609600" y="128588"/>
          <a:ext cx="7850188" cy="595313"/>
        </p:xfrm>
        <a:graphic>
          <a:graphicData uri="http://schemas.openxmlformats.org/drawingml/2006/table">
            <a:tbl>
              <a:tblPr/>
              <a:tblGrid>
                <a:gridCol w="7850188"/>
              </a:tblGrid>
              <a:tr h="595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ตัวอย่าง </a:t>
                      </a:r>
                      <a:r>
                        <a:rPr kumimoji="1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: </a:t>
                      </a:r>
                      <a:r>
                        <a:rPr kumimoji="1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เกณฑ์ประเมินระดับ</a:t>
                      </a:r>
                      <a:r>
                        <a:rPr kumimoji="1" lang="th-TH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โอกาส</a:t>
                      </a:r>
                      <a:r>
                        <a:rPr kumimoji="1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ที่จะเกิดความเสี่ยง</a:t>
                      </a:r>
                      <a:endParaRPr kumimoji="1" lang="th-TH" sz="3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29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23616"/>
              </p:ext>
            </p:extLst>
          </p:nvPr>
        </p:nvGraphicFramePr>
        <p:xfrm>
          <a:off x="1031630" y="1058740"/>
          <a:ext cx="7086600" cy="2463801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โอกาสจะเกิดความเสี่ยง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ความถี่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น้อยกว่า 1 เดือนต่อครั้ง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1-6 เดือนต่อครั้ง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7-12 เดือนต่อครั้ง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มากกว่า 1 ปี แต่ไม่เกิน 3 ปีต่อครั้ง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มากกว่า 3 ปีต่อครั้ง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3015" name="Group 87"/>
          <p:cNvGraphicFramePr>
            <a:graphicFrameLocks noGrp="1"/>
          </p:cNvGraphicFramePr>
          <p:nvPr/>
        </p:nvGraphicFramePr>
        <p:xfrm>
          <a:off x="1066800" y="4024313"/>
          <a:ext cx="7086600" cy="2463801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  <a:gridCol w="1600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โอกาสจะเกิดความเสี่ยง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ร้อยละของโอกาส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มากกว่าร้อยละ 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 70-79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 60-69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ร้อยละ 50-59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น้อยกว่าร้อยละ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239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4074" name="Group 12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18372814"/>
              </p:ext>
            </p:extLst>
          </p:nvPr>
        </p:nvGraphicFramePr>
        <p:xfrm>
          <a:off x="848336" y="128589"/>
          <a:ext cx="7450137" cy="595312"/>
        </p:xfrm>
        <a:graphic>
          <a:graphicData uri="http://schemas.openxmlformats.org/drawingml/2006/table">
            <a:tbl>
              <a:tblPr/>
              <a:tblGrid>
                <a:gridCol w="7450137"/>
              </a:tblGrid>
              <a:tr h="5953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ตัวอย่าง </a:t>
                      </a:r>
                      <a:r>
                        <a:rPr kumimoji="1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: </a:t>
                      </a:r>
                      <a:r>
                        <a:rPr kumimoji="1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เกณฑ์ประเมินระดับ</a:t>
                      </a:r>
                      <a:r>
                        <a:rPr kumimoji="1" lang="th-TH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ผลกระทบของ</a:t>
                      </a:r>
                      <a:r>
                        <a:rPr kumimoji="1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JasmineUPC" pitchFamily="18" charset="-34"/>
                          <a:cs typeface="JasmineUPC" pitchFamily="18" charset="-34"/>
                        </a:rPr>
                        <a:t>ความเสี่ยง</a:t>
                      </a:r>
                      <a:endParaRPr kumimoji="1" lang="th-TH" sz="3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JasmineUPC" pitchFamily="18" charset="-34"/>
                        <a:cs typeface="JasmineUPC" pitchFamily="18" charset="-34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408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45956"/>
              </p:ext>
            </p:extLst>
          </p:nvPr>
        </p:nvGraphicFramePr>
        <p:xfrm>
          <a:off x="857250" y="1157288"/>
          <a:ext cx="7362825" cy="2438400"/>
        </p:xfrm>
        <a:graphic>
          <a:graphicData uri="http://schemas.openxmlformats.org/drawingml/2006/table">
            <a:tbl>
              <a:tblPr/>
              <a:tblGrid>
                <a:gridCol w="1644886"/>
                <a:gridCol w="4308036"/>
                <a:gridCol w="140990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ผลกระทบ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มูลค่าความเสียหาย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 </a:t>
                      </a: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10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,</a:t>
                      </a: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000,000 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 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250,000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–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10,000,000 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 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50,000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– 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250,000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&gt;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 10,000 - 50,000 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&lt; </a:t>
                      </a: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10,000 บาท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4111" name="Group 159"/>
          <p:cNvGraphicFramePr>
            <a:graphicFrameLocks noGrp="1"/>
          </p:cNvGraphicFramePr>
          <p:nvPr/>
        </p:nvGraphicFramePr>
        <p:xfrm>
          <a:off x="857250" y="3986213"/>
          <a:ext cx="7362825" cy="2428878"/>
        </p:xfrm>
        <a:graphic>
          <a:graphicData uri="http://schemas.openxmlformats.org/drawingml/2006/table">
            <a:tbl>
              <a:tblPr/>
              <a:tblGrid>
                <a:gridCol w="1644886"/>
                <a:gridCol w="4308036"/>
                <a:gridCol w="1409903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ผลกระทบ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ความเสียหาย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JasmineUPC" pitchFamily="18" charset="-34"/>
                        </a:rPr>
                        <a:t>ระดับคะแนน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B9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กระทบกับหน่วยงานทั้งในและนอกองค์กร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สูง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กระทบกับหน่วยงานภายในองค์กรมากกว่าร้อยละ 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ปานกลาง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กระทบกับหน่วยงานภายในองค์กรร้อยละ 50-75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กระทบกับหน่วยงานภายในองค์กรร้อยละ 25-49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น้อยมาก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กระทบกับหน่วยงานภายในองค์กรน้อยกว่าร้อยละ 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JasmineUPC" pitchFamily="18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239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2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896349" cy="885826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๓. กิจกรรมการ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6275" y="3486149"/>
            <a:ext cx="7943850" cy="309049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กิจกรรมการควบคุม ประกอบด้วย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หลักการ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๑๐) หน่วยงานของรัฐระบุและพัฒนากิจกรรมการควบคุม เพื่อลดความเสี่ยงในการบรรลุวัตถุประสงค์ให้อยู่ในระดับที่ยอมรับได้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๑๑) หน่วยงานของรัฐระบุและพัฒนากิจกรรมการควบคุมทั่วไปด้านเทคโนโลยี เพื่อ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บรรลุวัตถุประสงค์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๑๒) หน่วยงานของรัฐจัดให้มีกิจกรรมการควบคุม โดยกำหนดไว้ในนโยบาย ประกอบด้วย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ผลสำเร็จที่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คาดหวังและขั้นตอนการปฏิบัติงาน เพื่อนำนโยบายไปสู่การปฏิบัติจริง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04825" y="1066800"/>
            <a:ext cx="8115300" cy="2209800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2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การควบคุมเป็นการปฏิบัติที่กำหนดไว้ในนโยบายและกระบวนการดำเนินงาน เพื่อให้มั่นใจว่าการปฏิบัติตามการสั่งการของฝ่ายบริหารจะลดหรือควบคุมความเสี่ยงให้สามารถบรรลุวัตถุประสงค์ กิจกรรมการควบคุมควรได้รับการนำไปปฏิบัติทั่วทุกระดับของหน่วยงานของรัฐ ในกระบวนการปฏิบัติงาน ขั้นตอนการดำเนินงานต่างๆ รวมถึงการนำ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เทคโนโลยีมา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ใช้ในการดำเนินงาน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algn="thaiDist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60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229049B-7444-4E70-AF72-497360EE2420}" type="slidenum">
              <a:rPr lang="en-US"/>
              <a:pPr>
                <a:defRPr/>
              </a:pPr>
              <a:t>14</a:t>
            </a:fld>
            <a:endParaRPr lang="th-TH"/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449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JasmineUPC" pitchFamily="18" charset="-34"/>
              </a:rPr>
              <a:t>ตัวอย่างกิจกรรมการควบคุม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7088" y="1049338"/>
            <a:ext cx="6453187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1. การกำหนดระเบียบ ข้อบังคับ วิธีปฏิบัติ</a:t>
            </a: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2.</a:t>
            </a:r>
            <a:r>
              <a:rPr lang="en-US" sz="2800" b="1" dirty="0">
                <a:latin typeface="Angsana New" pitchFamily="18" charset="-34"/>
                <a:cs typeface="JasmineUPC" pitchFamily="18" charset="-34"/>
              </a:rPr>
              <a:t> </a:t>
            </a: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การแบ่งแยกหน้าที่ความรับผิดชอบ</a:t>
            </a:r>
            <a:endParaRPr lang="en-US" sz="2800" b="1" dirty="0">
              <a:latin typeface="Angsana New" pitchFamily="18" charset="-34"/>
              <a:cs typeface="JasmineUPC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3. </a:t>
            </a:r>
            <a:r>
              <a:rPr lang="th-TH" sz="2800" b="1" dirty="0">
                <a:cs typeface="JasmineUPC" pitchFamily="18" charset="-34"/>
              </a:rPr>
              <a:t>การกำหนดขอบเขต อำนาจหน้าที่ความรับผิดชอบ</a:t>
            </a:r>
            <a:endParaRPr lang="en-US" sz="2800" b="1" dirty="0">
              <a:latin typeface="Angsana New" pitchFamily="18" charset="-34"/>
              <a:cs typeface="JasmineUPC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4. การจัดทำบัญชี  ทะเบียน รายงาน</a:t>
            </a: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5. </a:t>
            </a:r>
            <a:r>
              <a:rPr lang="th-TH" sz="2800" b="1" dirty="0">
                <a:cs typeface="JasmineUPC" pitchFamily="18" charset="-34"/>
              </a:rPr>
              <a:t>การควบคุมทางกายภาพ</a:t>
            </a:r>
            <a:endParaRPr lang="th-TH" sz="2800" b="1" dirty="0">
              <a:latin typeface="Angsana New" pitchFamily="18" charset="-34"/>
              <a:cs typeface="JasmineUPC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6. การสับเปลี่ยนหมุนเวียนงาน</a:t>
            </a: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7. การควบคุมการประมวลผลข้อมูล</a:t>
            </a: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8. การกำหนดดัชนีวัดผลการดำเนินงาน</a:t>
            </a:r>
          </a:p>
          <a:p>
            <a:pPr eaLnBrk="0" hangingPunct="0">
              <a:spcBef>
                <a:spcPct val="50000"/>
              </a:spcBef>
            </a:pPr>
            <a:r>
              <a:rPr lang="th-TH" sz="2800" b="1" dirty="0">
                <a:latin typeface="Angsana New" pitchFamily="18" charset="-34"/>
                <a:cs typeface="JasmineUPC" pitchFamily="18" charset="-34"/>
              </a:rPr>
              <a:t>         ฯลฯ</a:t>
            </a:r>
          </a:p>
        </p:txBody>
      </p:sp>
      <p:graphicFrame>
        <p:nvGraphicFramePr>
          <p:cNvPr id="220160" name="Object 2048"/>
          <p:cNvGraphicFramePr>
            <a:graphicFrameLocks noChangeAspect="1"/>
          </p:cNvGraphicFramePr>
          <p:nvPr/>
        </p:nvGraphicFramePr>
        <p:xfrm>
          <a:off x="6084888" y="4365625"/>
          <a:ext cx="1662112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Clip" r:id="rId4" imgW="3216960" imgH="3951360" progId="MS_ClipArt_Gallery">
                  <p:embed/>
                </p:oleObj>
              </mc:Choice>
              <mc:Fallback>
                <p:oleObj name="Clip" r:id="rId4" imgW="3216960" imgH="395136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1662112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85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1052"/>
          </a:xfr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 สารสนเทศและการ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37405" y="3171050"/>
            <a:ext cx="8469190" cy="334254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สารสนเทศและการสื่อสาร ประกอบด้วย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หลักการ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๑๓) หน่วยงานของรัฐจัดทำหรือจัดหาและใช้สารสนเทศที่เกี่ยวข้องและมีคุณภาพ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เพื่อสนับสนุนให้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มีการปฏิบัติตามการควบคุมภายในที่กำหนด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๑๔) หน่วยงานของรัฐมีการสื่อสารภายในเกี่ยวกับสารสนเทศ รวมถึงวัตถุประสงค์และความ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รับผิดชอบที่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มีต่อการควบคุมภายในซึ่งมีความจำเป็นในการสนับสนุนให้มีการปฏิบัติตามการควบคุมภายในที่กำหนด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๑๕) หน่วยงานของรัฐมีการสื่อสารกับบุคคลภายนอกเกี่ยวกับเรื่องที่มีผลกระทบต่อการปฏิบัติ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ควบคุมภายในที่กำหนด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37405" y="1009651"/>
            <a:ext cx="8625620" cy="20193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สารสนเทศเป็นสิ่งจำเป็นสำหรับหน่วยงานของรัฐที่จะช่วยให้มีการดำเนินการตามการควบคุมภายในที่กำหนด เพื่อสนับสนุนให้บรรลุวัตถุประสงค์ของหน่วยงานของรัฐ การสื่อสารเกิดขึ้นได้ทั้งจาก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 และเป็นช่องทางเพื่อให้ทราบถึงสารสนเทศที่สำคัญในการควบคุมการ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ดำเนินงานของ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 การสื่อสารจะช่วยให้บุคลากรในหน่วยงานมีความเข้าใจถึงความ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 และ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ความสำคัญของการควบคุมภายในที่มีต่อการบรรลุ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0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1550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๕. กิจกรรมการติดตาม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1355" y="3388233"/>
            <a:ext cx="8643570" cy="317669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กิจกรรมการติดตามผล ประกอบด้วย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 ดังนี้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๑๖) หน่วยงานของรัฐระบุ พัฒนา และดำเนินการประเมินผลระหว่างการปฏิบัติงาน 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pc="-6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pc="-6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ประเมินผลเป็นรายครั้งตามที่กำหนด เพื่อให้เกิดความมั่นใจว่าได้มีการปฏิบัติตามองค์ประกอบของการควบคุมภายใน</a:t>
            </a:r>
            <a:endParaRPr lang="en-US" spc="-6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๑๗) หน่วยงานของรัฐประเมินผลและสื่อสารข้อบกพร่อง หรือจุดอ่อนของการควบคุม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ภายในอย่างทันเวลาต่อ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ฝ่ายบริหารและผู้กำกับดูแล เพื่อให้ผู้รับผิดชอบสามารถสั่งการแก้ไขได้อย่างเหมาะสม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81355" y="1181100"/>
            <a:ext cx="8491172" cy="188595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กิจกรรมการติดตามผลเป็นการประเมินผลระหว่างการปฏิบัติงาน การประเมินผลเป็นรายครั้ง หรือเป็นการประเมินผลทั้งสองวิธีร่วมกัน เพื่อให้เกิดความมั่นใจว่าได้มีการปฏิบัติตามหลักการในแต่ละองค์ประกอบของการควบคุมภายในทั้ง ๕ องค์ประกอบ กรณีที่ผลการ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ควบคุมภายในจะก่อให้เกิดความเสียหายต่อหน่วยงานของรัฐ ให้รายงานต่อฝ่ายบริหาร และผู้กำกับดูแล อย่าง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ทันเวลา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60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F206A5E-6D11-4259-8C05-BBDE90D960CE}" type="slidenum">
              <a:rPr lang="en-US"/>
              <a:pPr>
                <a:defRPr/>
              </a:pPr>
              <a:t>17</a:t>
            </a:fld>
            <a:endParaRPr lang="th-TH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413544" y="-10173"/>
            <a:ext cx="7740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ระบบการควบคุมภายในที่ดี</a:t>
            </a:r>
            <a:endParaRPr lang="en-US" sz="4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7415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3200" b="1">
              <a:latin typeface="Comic Sans MS" pitchFamily="66" charset="0"/>
              <a:cs typeface="JasmineUPC" pitchFamily="18" charset="-34"/>
              <a:sym typeface="Wingdings 2" pitchFamily="18" charset="2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47700" y="1265239"/>
            <a:ext cx="79200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!"/>
              <a:tabLst>
                <a:tab pos="720725" algn="l"/>
              </a:tabLst>
            </a:pPr>
            <a:r>
              <a:rPr lang="th-TH" sz="3600" b="1" i="1" dirty="0">
                <a:latin typeface="TH Baijam" panose="02000506000000020004" pitchFamily="2" charset="-34"/>
                <a:cs typeface="TH Baijam" panose="02000506000000020004" pitchFamily="2" charset="-34"/>
                <a:sym typeface="Wingdings" pitchFamily="2" charset="2"/>
              </a:rPr>
              <a:t>	มีความเหมาะสม เพียงพอ และรัดกุม</a:t>
            </a:r>
          </a:p>
          <a:p>
            <a:pPr>
              <a:spcBef>
                <a:spcPct val="50000"/>
              </a:spcBef>
              <a:buFont typeface="Wingdings" pitchFamily="2" charset="2"/>
              <a:buChar char="!"/>
              <a:tabLst>
                <a:tab pos="720725" algn="l"/>
              </a:tabLst>
            </a:pPr>
            <a:r>
              <a:rPr lang="th-TH" sz="3600" b="1" i="1" dirty="0">
                <a:latin typeface="TH Baijam" panose="02000506000000020004" pitchFamily="2" charset="-34"/>
                <a:cs typeface="TH Baijam" panose="02000506000000020004" pitchFamily="2" charset="-34"/>
                <a:sym typeface="Wingdings" pitchFamily="2" charset="2"/>
              </a:rPr>
              <a:t>	มีความคุ้มค่า</a:t>
            </a:r>
          </a:p>
          <a:p>
            <a:pPr>
              <a:spcBef>
                <a:spcPct val="50000"/>
              </a:spcBef>
              <a:buFont typeface="Wingdings" pitchFamily="2" charset="2"/>
              <a:buChar char="!"/>
              <a:tabLst>
                <a:tab pos="720725" algn="l"/>
              </a:tabLst>
            </a:pPr>
            <a:r>
              <a:rPr lang="th-TH" sz="3600" b="1" i="1" dirty="0">
                <a:latin typeface="TH Baijam" panose="02000506000000020004" pitchFamily="2" charset="-34"/>
                <a:cs typeface="TH Baijam" panose="02000506000000020004" pitchFamily="2" charset="-34"/>
                <a:sym typeface="Wingdings" pitchFamily="2" charset="2"/>
              </a:rPr>
              <a:t>	สามารถป้องกันความเสียหายหรือความสูญเสีย</a:t>
            </a:r>
          </a:p>
          <a:p>
            <a:pPr>
              <a:spcBef>
                <a:spcPct val="50000"/>
              </a:spcBef>
              <a:buFont typeface="Wingdings" pitchFamily="2" charset="2"/>
              <a:buChar char="!"/>
              <a:tabLst>
                <a:tab pos="720725" algn="l"/>
              </a:tabLst>
            </a:pPr>
            <a:r>
              <a:rPr lang="th-TH" sz="3600" b="1" i="1" dirty="0">
                <a:latin typeface="TH Baijam" panose="02000506000000020004" pitchFamily="2" charset="-34"/>
                <a:cs typeface="TH Baijam" panose="02000506000000020004" pitchFamily="2" charset="-34"/>
                <a:sym typeface="Wingdings" pitchFamily="2" charset="2"/>
              </a:rPr>
              <a:t>	ปฏิบัติงานได้สะดวก และปลอดภัย</a:t>
            </a:r>
          </a:p>
          <a:p>
            <a:pPr>
              <a:spcBef>
                <a:spcPct val="50000"/>
              </a:spcBef>
              <a:buFont typeface="Wingdings" pitchFamily="2" charset="2"/>
              <a:buChar char="!"/>
              <a:tabLst>
                <a:tab pos="720725" algn="l"/>
              </a:tabLst>
            </a:pPr>
            <a:r>
              <a:rPr lang="th-TH" sz="3600" b="1" i="1" dirty="0">
                <a:latin typeface="TH Baijam" panose="02000506000000020004" pitchFamily="2" charset="-34"/>
                <a:cs typeface="TH Baijam" panose="02000506000000020004" pitchFamily="2" charset="-34"/>
                <a:sym typeface="Wingdings" pitchFamily="2" charset="2"/>
              </a:rPr>
              <a:t>	เสริมสร้างความพอใจ</a:t>
            </a:r>
            <a:endParaRPr lang="en-US" sz="3600" b="1" i="1" dirty="0">
              <a:latin typeface="TH Baijam" panose="02000506000000020004" pitchFamily="2" charset="-34"/>
              <a:cs typeface="TH Baijam" panose="02000506000000020004" pitchFamily="2" charset="-34"/>
              <a:sym typeface="Wingdings" pitchFamily="2" charset="2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98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75" y="148892"/>
            <a:ext cx="8750710" cy="65812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 </a:t>
            </a:r>
            <a:r>
              <a:rPr lang="th-TH" sz="20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วค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หนังสือรับรองการจัดวางระบบการควบคุมภายใน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เรียน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...................(๑).......................</a:t>
            </a:r>
            <a:endParaRPr lang="en-US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810260" algn="thaiDi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u="dotted" spc="-4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</a:t>
            </a:r>
            <a:r>
              <a:rPr lang="th-TH" sz="1800" u="dotted" spc="-4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(๒)</a:t>
            </a:r>
            <a:r>
              <a:rPr lang="en-US" sz="1800" u="dotted" spc="-4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</a:t>
            </a:r>
            <a:r>
              <a:rPr lang="th-TH" sz="1800" spc="-4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ได้จัดตั้งขึ้นใหม่ (หรือได้ปรับโครงสร้างใหม่)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ตาม</a:t>
            </a:r>
            <a:r>
              <a:rPr lang="th-TH" sz="1800" u="dotted" spc="-4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(๓)                               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เมื่อวันที่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(๔)..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........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</a:t>
            </a:r>
            <a:r>
              <a:rPr lang="en-US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</a:t>
            </a:r>
            <a:r>
              <a:rPr lang="th-TH" sz="180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และได้จัดวางระบบการควบคุมภายในแล้วเสร็จ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เมื่อวันที่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(๕)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.......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ตามหลักเกณฑ์</a:t>
            </a:r>
            <a:r>
              <a:rPr lang="th-TH" sz="1800" spc="-3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กระทรวงการคลังว่าด้วย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มาตรฐานและหลักเกณฑ์ปฏิบัติ</a:t>
            </a:r>
            <a:r>
              <a:rPr lang="th-TH" sz="1800" spc="-3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การควบคุมภายในสำหรับหน่วยงานของรัฐ พ.ศ. </a:t>
            </a:r>
            <a:r>
              <a:rPr lang="th-TH" sz="1800" spc="-3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๒๕๖๑</a:t>
            </a:r>
            <a:r>
              <a:rPr lang="th-TH" sz="1800" spc="-2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spc="-3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โดยมีวัตถุประสงค์เพื่อให้ความมั่นใจ</a:t>
            </a:r>
            <a:r>
              <a:rPr lang="th-TH" sz="1800" spc="-4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อย่างสมเหตุสมผลว่า ภารกิจของหน่วยงานจะบรรลุวัตถุประสงค์ของการควบคุมภายใน ด้านการดำเนินงาน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ที่มีประสิทธิผล ประสิทธิภาพ ด้านการรายงานที่เกี่ยวกับการเงิน และไม่ใช่การเงิน   ที่เชื่อถือได้ ทันเวลา และโปร่งใส ด้านการปฏิบัติตามกฎหมาย ระเบียบ และข้อบังคับ ที่เกี่ยวข้องกับการดำเนินงาน </a:t>
            </a:r>
            <a:r>
              <a:rPr lang="th-TH" sz="1800" spc="-3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ภายใต้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การกำกับดูแลของ </a:t>
            </a:r>
            <a:r>
              <a:rPr lang="en-US" sz="1800" u="dotted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</a:t>
            </a:r>
            <a:r>
              <a:rPr lang="th-TH" sz="1800" u="dotted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(๖)                         </a:t>
            </a:r>
            <a:r>
              <a:rPr lang="en-US" sz="1800" u="dotted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810260" algn="thaiDi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  <a:p>
            <a:pPr indent="810260" algn="thaiDi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  <a:p>
            <a:pPr indent="810260" algn="thaiDi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  <a:p>
            <a:pPr indent="810260" algn="thaiDist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               ลายมือชื่อ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.............................(๗).................................................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            ตำแหน่ง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(๘)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...........................</a:t>
            </a:r>
          </a:p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                          วันที่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(๙)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 </a:t>
            </a: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เดือน</a:t>
            </a:r>
            <a:r>
              <a:rPr lang="en-US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</a:t>
            </a: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</a:t>
            </a:r>
            <a:r>
              <a:rPr lang="en-US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</a:t>
            </a:r>
            <a:r>
              <a:rPr lang="en-US" sz="18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en-US" sz="18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.................</a:t>
            </a:r>
            <a:endParaRPr lang="en-US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55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18962"/>
              </p:ext>
            </p:extLst>
          </p:nvPr>
        </p:nvGraphicFramePr>
        <p:xfrm>
          <a:off x="314328" y="1706059"/>
          <a:ext cx="8750134" cy="352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969"/>
                <a:gridCol w="1074067"/>
                <a:gridCol w="1596901"/>
                <a:gridCol w="1533049"/>
                <a:gridCol w="1478148"/>
              </a:tblGrid>
              <a:tr h="1312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ภารกิจตามกฎหมายที่จัดตั้งหน่วยงานของรัฐ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หรือภารกิจตามแผนการดำเนินงาน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หรือภารกิจอื่นๆ ที่สำคัญของหน่วยงานของรัฐ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ความเสี่ยงที่สำคัญ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การควบคุมที่สำคัญ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รับผิดชอบ/กำหนดแล้วเสร็จ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37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2985" y="540633"/>
            <a:ext cx="53655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0800" algn="l"/>
              </a:tabLst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................................(๑)...............................</a:t>
            </a:r>
            <a:endParaRPr kumimoji="0" lang="en-US" alt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0800" algn="l"/>
              </a:tabLst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รายงานการจัดวางระบบการควบคุมภายใน</a:t>
            </a:r>
            <a:endParaRPr kumimoji="0" lang="en-US" alt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0800" algn="l"/>
              </a:tabLst>
            </a:pPr>
            <a:r>
              <a:rPr kumimoji="0" lang="th-TH" alt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ระยะเวลาตั้งแต่ .......................(๒)...................... ถึง ............................................</a:t>
            </a:r>
            <a:endParaRPr kumimoji="0" lang="en-US" alt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0800" algn="l"/>
              </a:tabLst>
            </a:pPr>
            <a:r>
              <a:rPr kumimoji="0" lang="th-TH" altLang="th-T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kumimoji="0" lang="th-TH" alt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4307" y="575370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ลายมือชื่อ ............................(๘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)...........................................</a:t>
            </a:r>
            <a:b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........(๙).................................................................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.......(๑๐)....... เดือน ....................... พ.ศ. ............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023" y="0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130800" algn="l"/>
              </a:tabLst>
            </a:pPr>
            <a:r>
              <a:rPr lang="th-TH" alt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 </a:t>
            </a:r>
            <a:r>
              <a:rPr lang="th-TH" altLang="th-TH" sz="20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วค</a:t>
            </a:r>
            <a:r>
              <a:rPr lang="th-TH" alt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๒</a:t>
            </a:r>
            <a:endParaRPr lang="en-US" altLang="th-TH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8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725" y="0"/>
            <a:ext cx="7772400" cy="1020318"/>
          </a:xfrm>
        </p:spPr>
        <p:txBody>
          <a:bodyPr>
            <a:normAutofit/>
          </a:bodyPr>
          <a:lstStyle/>
          <a:p>
            <a:r>
              <a:rPr lang="th-TH" sz="4800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วัตถุประสงค์ของการควบคุม</a:t>
            </a:r>
            <a:r>
              <a:rPr lang="th-TH" sz="4800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ภายใน</a:t>
            </a:r>
            <a:endParaRPr lang="th-TH" sz="4800" dirty="0"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7869" y="1110342"/>
            <a:ext cx="8394239" cy="4873193"/>
          </a:xfrm>
        </p:spPr>
        <p:txBody>
          <a:bodyPr>
            <a:noAutofit/>
          </a:bodyPr>
          <a:lstStyle/>
          <a:p>
            <a:pPr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ด้านการดำเนินงาน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(Operations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มีประสิทธิผลและประสิทธิภาพของการดำเนินงาน รวมถึงการบรรลุเป้าหมายด้านการดำเนินงาน 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ด้านการเงิน ตลอดจนการใช้ทรัพยากร การดูแลรักษาทรัพย์สิน การป้องกันหรือลดความผิดพลาด 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 ตลอดจนความเสียหาย การรั่วไหล การสิ้นเปลือง หรือการทุจริตในหน่วยงานของ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วัตถุประสงค์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ด้านการรายงาน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(Reporting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รายงานทางการเงิน</a:t>
            </a:r>
            <a:r>
              <a:rPr lang="th-TH" sz="2400" b="1" i="1" u="sng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และไม่ใช่การเงิน </a:t>
            </a: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ที่ใช้ภายในและภายนอกหน่วยงานของรัฐ </a:t>
            </a:r>
            <a: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</a:t>
            </a:r>
            <a:b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รายงานที่เชื่อถือได้ ทันเวลา โปร่งใส หรือข้อกำหนดอื่นของทางราชการ</a:t>
            </a:r>
            <a:endParaRPr lang="en-US" sz="24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ด้านการปฏิบัติตามกฎหมาย ระเบียบและ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ข้อบังคับ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(Compliance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Objectives)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ปฏิบัติตามกฎหมาย ระเบียบ ข้อบังคับหรือมติคณะรัฐมนตรีที่เกี่ยวข้อง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 รวมทั้งข้อกำหนดอื่นของทางราชการ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67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591" y="0"/>
            <a:ext cx="9034818" cy="586854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หลักเกณฑ์ปฏิบัติการควบคุมภายในสำหรับหน่วยงานของรัฐ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54591" y="688075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11540" y="1057206"/>
            <a:ext cx="861173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ให้หน่วยงานของรัฐจัดให้มีการประเมินผลการควบคุมภายในตามที่หน่วยงานของรัฐกำหนด</a:t>
            </a:r>
            <a:br>
              <a:rPr lang="th-TH" sz="2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อย่างน้อย </a:t>
            </a:r>
            <a:r>
              <a:rPr lang="th-TH" sz="2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ปีละหนึ่งครั้ง </a:t>
            </a:r>
            <a:r>
              <a:rPr lang="th-TH" sz="2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โดยมีการรายงานตามข้อ 8 และข้อ 9</a:t>
            </a:r>
            <a:r>
              <a:rPr lang="th-TH" sz="2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th-TH" sz="2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24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540" y="3057552"/>
            <a:ext cx="8611737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ให้ฝ่ายบริหารเป็นผู้รับผิดชอบในการกำกับดูแลให้มีการนำมาตรฐานการควบคุมภายใน ฯ</a:t>
            </a:r>
            <a:br>
              <a:rPr lang="th-TH" sz="2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มาใช้เป็นแนวทางในการจัดวางระบบการควบคุมภายในและประเมินผลการควบคุมภายในของหน่วยงานของรัฐ</a:t>
            </a:r>
            <a:r>
              <a:rPr lang="th-TH" sz="2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th-TH" sz="2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26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26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591" y="0"/>
            <a:ext cx="9034818" cy="586854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หลักเกณฑ์ปฏิบัติการควบคุมภายในสำหรับหน่วยงานของรัฐ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54591" y="688075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11539" y="1089149"/>
            <a:ext cx="8611737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ให้มีคณะกรรมการคณะหนึ่งโดยมี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 ดังนี้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(1) อำนวยการ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ประเมินผลการควบคุมภายใน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(2) กำหนดแนวทางการประเมินผลการควบคุมภายในภาพรวม 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(3) รวบรวม พิจารณา และสรุปผลในภาพรวมของหน่วยงานของรัฐ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(4) ประสานงานการประเมินผลฯ กับหน่วยงานในสังกัดที่เกี่ยวข้อง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(5) จัดทำ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รายงานการประเมินผลฯ </a:t>
            </a:r>
            <a:r>
              <a:rPr lang="th-TH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</a:t>
            </a:r>
            <a:r>
              <a:rPr lang="th-TH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หน่วยงานของรัฐ </a:t>
            </a:r>
            <a:endParaRPr lang="th-TH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 + คุณสมบัติของคณะกรรมการ ให้เป็นไปตามที่หน่วยงานของรัฐกำหนด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41748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591" y="0"/>
            <a:ext cx="9034818" cy="586854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หลักเกณฑ์ปฏิบัติการควบคุมภายในสำหรับหน่วยงานของรัฐ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54591" y="688075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131" y="1037628"/>
            <a:ext cx="8611737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คณะกรรมการจัดทำรายงานการประเมินผลการควบคุมภายในระดับหน่วยงานของรัฐ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รายงานประกอบด้วย</a:t>
            </a:r>
          </a:p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การรับรองการควบคุม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 (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ปค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.1/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ปค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.2/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ปค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.3)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การ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องค์ประกอบของการควบคุมภายใน (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ปค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.4)</a:t>
            </a:r>
          </a:p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การ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ประเมินผลการควบคุม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 (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ปค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.5)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spc="-3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ความเห็นของผู้ตรวจสอบภายในเกี่ยวกับการสอบทานการควบคุม</a:t>
            </a:r>
            <a:r>
              <a:rPr lang="th-TH" b="1" spc="-3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 (</a:t>
            </a:r>
            <a:r>
              <a:rPr lang="th-TH" b="1" spc="-3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ปค</a:t>
            </a:r>
            <a:r>
              <a:rPr lang="th-TH" b="1" spc="-3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.6)</a:t>
            </a:r>
            <a:endParaRPr lang="th-TH" b="1" spc="-3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56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95534"/>
            <a:ext cx="903481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รับรองการประเมินผลการควบคุมภายใน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(ระดับหน่วยงานของรัฐ)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....................(๑).............................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....................(๒).............................ได้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ประเมินผลการควบคุมภายในของหน่วยงาน สำหรับปีสิ้นสุด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วันที่...(๓).....เดือน  ...............                   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....................ด้วย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วิธีการที่หน่วยงานกำหนดซึ่งเป็นไปตามหลักเกณฑ์กระทรวงการคลังว่าด้วยมาตรฐานและหลักเกณฑ์ปฏิบัติ  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 รวมทั้งด้านการปฏิบัติตามกฎหมาย ระเบียบ และข้อบังคับที่เกี่ยวข้องกับการดำเนินงาน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ผลการประเมินดังกล่าว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...................(๔).................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เห็นว่า การควบคุมภายในของหน่วยงานมีความเพียงพอ ปฏิบัติตามอย่างต่อเนื่อง และ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ภายใต้  การกำกับดูแล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(๕)..................                      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       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....................(๖)...................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ตำแหน่ง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..............(๗)....................................................................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    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วันที่...(๘)........ เดือน................พ.ศ. .................</a:t>
            </a:r>
          </a:p>
          <a:p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กรณีมีความเสี่ยงสำคัญ และกำหนดจะดำเนินการปรับปรุงการควบคุมภายในสำหรับความเสี่ยงดังกล่าวในปีงบประมาณ/ปีปฏิทินถัดไป ให้อธิบายเพิ่มเติมในวรรคสาม ดังนี้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ก็ดี มีความเสี่ยงและได้กำหนดปรับปรุงการควบคุมภายใน ในปีงบประมาณหรือปีปฏิทินถัดไป สรุปได้ดังนี้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๑.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ความเสี่ยงที่มีอยู่ที่ต้องกำหนดปรับปรุงการควบคุมภายใน (๙)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๑.๑...............................................................................................................................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๑.๒...............................................................................................................................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๒.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การปรับปรุงการควบคุมภายใน (๑๐)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๒.๑...............................................................................................................................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๒.๒............................................................................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3487" y="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๑</a:t>
            </a:r>
          </a:p>
        </p:txBody>
      </p:sp>
    </p:spTree>
    <p:extLst>
      <p:ext uri="{BB962C8B-B14F-4D97-AF65-F5344CB8AC3E}">
        <p14:creationId xmlns:p14="http://schemas.microsoft.com/office/powerpoint/2010/main" val="7754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40942"/>
            <a:ext cx="903481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หนังสือรับรองการประเมินผลการควบคุมภายใน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(กรณีกระทรวงเจ้าสังกัดจัดส่งรายงานต่อกระทรวงการคลัง 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หรือจังหวัดส่งรายงานในภาพรวมจังหวัดต่อกระทรวงการคลัง)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 ปลัดกระทรวงการคลัง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....................(๑)............................. ได้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ประเมินผลการควบคุมภายในของหน่วยงานของรัฐในสังกัด (หรือในภาพรวมของจังหวัด) สำหรับปี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วันที่...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(๒).....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 พ.ศ.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ที่หน่วยงานกำหนดซึ่ง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ภารกิจของหน่วยงานจะบรรลุวัตถุประสงค์ของ 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 รวมทั้งด้านการปฏิบัติตามกฎหมาย ระเบียบ และข้อบังคับที่เกี่ยวข้องกับการดำเนินงาน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....................(๓)............................. เห็น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การควบคุมภายในของหน่วยงานของรัฐในสังกัด (หรือในภาพรวมของจังหวัด) มีความเพียงพอ ปฏิบัติตามอย่างต่อเนื่อง และ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๒๕๖๑         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....................(๔)...................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ตำแหน่ง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(๕)....................................................................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    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(๖)........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เดือน................พ.ศ. .................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กรณีมีความเสี่ยงสำคัญ และกำหนดจะดำเนินการปรับปรุงการควบคุมภายในสำหรับความเสี่ยงดังกล่าวในปีงบประมาณ/ปีปฏิทินถัดไป ให้อธิบายเพิ่มเติมในวรรคสาม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ก็ดี มีความเสี่ยงและได้กำหนดปรับปรุงการควบคุมภายใน ในปีงบประมาณหรือปีปฏิทินถัดไป สรุปได้ดังนี้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๑.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ความเสี่ยงที่มีอยู่ที่ต้องกำหนดปรับปรุงการควบคุมภายใน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(๗)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๑.๑...............................................................................................................................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๑.๒...............................................................................................................................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๒.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การปรับปรุงการควบคุมภายใน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๒.๑...............................................................................................................................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๒.๒............................................................................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3487" y="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46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40942"/>
            <a:ext cx="903481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หนังสือรับรองการประเมินผลการควบคุมภายใน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(กรณีหน่วยงานของรัฐไม่อยู่ในสังกัดกระทรวง)</a:t>
            </a:r>
          </a:p>
          <a:p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ปลัดกระทรวงการคลัง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....................(๑).............................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ได้ประเมินผลการควบคุมภายในของหน่วยงาน สำหรับปีสิ้นสุดวันที่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.....(๒).....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................... ด้วยวิธีการที่หน่วยงานกำหนดซึ่งเป็นไปตามหลักเกณฑ์กระทรวงการคลังว่าด้วยมาตรฐานและหลักเกณฑ์ปฏิบัติ  การควบคุมภายในสำหรับหน่วยงานของรัฐ พ.ศ. ๒๕๖๑ โดยมีวัตถุประสงค์เพื่อให้ความมั่นใจอย่างสมเหตุสมผลว่า ภารกิจของหน่วยงานจะบรรลุวัตถุประสงค์ของการควบคุมภายในด้านการดำเนินงานที่มีประสิทธิผล ประสิทธิภาพ ด้านการรายงานที่เกี่ยวกับการเงิน และไม่ใช่การเงินที่เชื่อถือได้ ทันเวลา และโปร่งใส รวมทั้งด้านการปฏิบัติตามกฎหมาย ระเบียบ และข้อบังคับที่เกี่ยวข้องกับการ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b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จากผลการประเมินดังกล่าว ....................(๓)............................. เห็นว่า การควบคุมภายในของหน่วยงานมีความเพียงพอ ปฏิบัติตามอย่างต่อเนื่อง และ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๒๕๖๑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....................(๔)...................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ตำแหน่ง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(๕)....................................................................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    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(๖)........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เดือน................พ.ศ. .................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กรณีมีความเสี่ยงสำคัญ และกำหนดจะดำเนินการปรับปรุงการควบคุมภายในสำหรับความเสี่ยงดังกล่าวในปีงบประมาณ/ปีปฏิทินถัดไป ให้อธิบายเพิ่มเติมในวรรคสาม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ก็ดี มีความเสี่ยงและได้กำหนดปรับปรุงการควบคุมภายใน ในปีงบประมาณหรือปีปฏิทินถัดไป สรุปได้ดังนี้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๑.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ความเสี่ยงที่มีอยู่ที่ต้องกำหนดปรับปรุงการควบคุมภายใน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(๗)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๑.๑...............................................................................................................................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๑.๒...............................................................................................................................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๒.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การปรับปรุงการควบคุมภายใน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๒.๑...............................................................................................................................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๒.๒............................................................................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3487" y="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๓</a:t>
            </a:r>
          </a:p>
        </p:txBody>
      </p:sp>
    </p:spTree>
    <p:extLst>
      <p:ext uri="{BB962C8B-B14F-4D97-AF65-F5344CB8AC3E}">
        <p14:creationId xmlns:p14="http://schemas.microsoft.com/office/powerpoint/2010/main" val="32973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19603"/>
              </p:ext>
            </p:extLst>
          </p:nvPr>
        </p:nvGraphicFramePr>
        <p:xfrm>
          <a:off x="1146411" y="976357"/>
          <a:ext cx="7042245" cy="4111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3952"/>
                <a:gridCol w="3398293"/>
              </a:tblGrid>
              <a:tr h="577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องค์ประกอบของการควบคุมภายใน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ผลการประเมิน/ข้อสรุป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185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	สภาพแวดล้อมการควบคุม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การประเมินความเสี่ยง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กิจกรรมการควบคุม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สารสนเทศและการสื่อสาร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๕.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กิจกรรมการติดตามผล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...............................................................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8953" marR="489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973487" y="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081" y="-53027"/>
            <a:ext cx="4572000" cy="1029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kern="0" dirty="0">
                <a:latin typeface="Angsana New" panose="02020603050405020304" pitchFamily="18" charset="-34"/>
                <a:cs typeface="TH SarabunPSK" panose="020B0500040200020003" pitchFamily="34" charset="-34"/>
              </a:rPr>
              <a:t>..........................(๑)...................................</a:t>
            </a:r>
            <a:endParaRPr lang="en-US" sz="1800" b="1" kern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dirty="0">
                <a:latin typeface="Angsana New" panose="02020603050405020304" pitchFamily="18" charset="-34"/>
                <a:cs typeface="TH SarabunPSK" panose="020B0500040200020003" pitchFamily="34" charset="-34"/>
              </a:rPr>
              <a:t>รายงานการประเมินองค์ประกอบของการควบคุมภายใน</a:t>
            </a:r>
            <a:endParaRPr lang="en-US" sz="1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สำหรับระยะเวลาดำเนินงานสิ้นสุด ........................(๒).........................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0536" y="5761419"/>
            <a:ext cx="3521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.........................(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).............................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.........................(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).................................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....(๘)....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…............... พ.ศ. ................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307" y="5205969"/>
            <a:ext cx="637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ผลการประเมินโดยรวม (๕)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67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3487" y="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๕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7606" y="0"/>
            <a:ext cx="628479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kern="0" dirty="0">
                <a:latin typeface="Angsana New" panose="02020603050405020304" pitchFamily="18" charset="-34"/>
                <a:cs typeface="TH SarabunPSK" panose="020B0500040200020003" pitchFamily="34" charset="-34"/>
              </a:rPr>
              <a:t>............................(๑)..............................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kern="0" dirty="0">
                <a:latin typeface="Angsana New" panose="02020603050405020304" pitchFamily="18" charset="-34"/>
                <a:cs typeface="TH SarabunPSK" panose="020B0500040200020003" pitchFamily="34" charset="-34"/>
              </a:rPr>
              <a:t>รายงานการประเมินผลการควบคุมภายใน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kern="0" dirty="0">
                <a:latin typeface="Angsana New" panose="02020603050405020304" pitchFamily="18" charset="-34"/>
                <a:cs typeface="TH SarabunPSK" panose="020B0500040200020003" pitchFamily="34" charset="-34"/>
              </a:rPr>
              <a:t>สำหรับระยะเวลาการดำเนินงาน</a:t>
            </a:r>
            <a:r>
              <a:rPr lang="th-TH" sz="1800" b="1" kern="0" dirty="0" smtClean="0">
                <a:latin typeface="Angsana New" panose="02020603050405020304" pitchFamily="18" charset="-34"/>
                <a:cs typeface="TH SarabunPSK" panose="020B0500040200020003" pitchFamily="34" charset="-34"/>
              </a:rPr>
              <a:t>สิ้นสุด............................</a:t>
            </a:r>
            <a:r>
              <a:rPr lang="th-TH" sz="1800" b="1" kern="0" dirty="0">
                <a:latin typeface="Angsana New" panose="02020603050405020304" pitchFamily="18" charset="-34"/>
                <a:cs typeface="TH SarabunPSK" panose="020B0500040200020003" pitchFamily="34" charset="-34"/>
              </a:rPr>
              <a:t>(๒)..........................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44588"/>
              </p:ext>
            </p:extLst>
          </p:nvPr>
        </p:nvGraphicFramePr>
        <p:xfrm>
          <a:off x="150125" y="1283494"/>
          <a:ext cx="8843750" cy="327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583"/>
                <a:gridCol w="973036"/>
                <a:gridCol w="1054885"/>
                <a:gridCol w="1135590"/>
                <a:gridCol w="1055458"/>
                <a:gridCol w="1054885"/>
                <a:gridCol w="1054313"/>
              </a:tblGrid>
              <a:tr h="1362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ภารกิจตามกฎหมายที่จัดตั้งหน่วยงานของรัฐหรือ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</a:t>
                      </a:r>
                      <a: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แผนการดำเนินการ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หรือภารกิจอื่นๆ ที่สำคัญของหน่วยงานของรัฐ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spc="-2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ที่ยังมีอยู่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การควบคุมภายใน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ที่รับผิดชอบ/กำหนดเสร็จ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378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</a:endParaRPr>
                    </a:p>
                  </a:txBody>
                  <a:tcPr marL="54900" marR="549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30536" y="5761419"/>
            <a:ext cx="3521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.........................(๑๐).............................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.........................(๑๑).................................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....(๑๒).... เดือน …............... พ.ศ. 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1474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600500"/>
            <a:ext cx="90348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รายงานการสอบทานการประเมินผลการควบคุมภายในของผู้ตรวจสอบ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....................(๑).............................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ตรวจสอบภายในของ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(๒)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ได้สอบทานการประเมินผลการควบคุมภายในของหน่วยงาน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ปีสิ้นสุดวันที่ 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(๓)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เดือน 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วิธีการสอบทาน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๒๕๖๑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โดยมีวัตถุประสงค์เพื่อให้ความมั่นใจอย่างสมเหตุสมผลว่า ภารกิจของหน่วยงานจะบรรลุวัตถุประสงค์ของการควบคุมภายในด้านการดำเนินงานที่มีประสิทธิผล ประสิทธิภาพ  ด้านการรายงานที่เกี่ยวกับการเงิน และไม่ใช่การเงินที่เชื่อถือได้ ทันเวลา และโปร่งใส รวมทั้งด้านการปฏิบัติตามกฎหมาย ระเบียบ และข้อบังคับที่เกี่ยวข้องกับการดำเนินงาน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ผลการสอบทานดังกล่าว ผู้ตรวจสอบภายในเห็นว่า การควบคุมภายใน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1800" u="dotted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</a:t>
            </a:r>
            <a:r>
              <a:rPr lang="th-TH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(๔)                        </a:t>
            </a:r>
            <a:r>
              <a:rPr lang="en-US" sz="1800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มีความเพียงพอ ปฏิบัติตามอย่างต่อเนื่อง และเป็นไปตาม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๒๕๖๑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ลายมือ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....................(๕)...................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ตำแหน่ง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(๖)..................................................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    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(๗)........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เดือน................พ.ศ. .................</a:t>
            </a:r>
          </a:p>
          <a:p>
            <a:endParaRPr lang="th-TH" sz="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กรณีได้สอบทานการประเมินผลการควบคุมภายในแล้ว มีข้อตรวจพบหรือข้อสังเกต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เกี่ยวกับความ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 และการควบคุมภายในหรือการปรับปรุงการควบคุมภายในสำหรับความเสี่ยงดังกล่าว ให้รายงานข้อตรวจพบหรือข้อสังเกตดังกล่าวในวรรคสาม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b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อย่างไร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ก็ดี มีความเสี่ยงและได้กำหนดปรับปรุงการควบคุมภายใน ในปีงบประมาณหรือปีปฏิทินถัดไป สรุปได้ดังนี้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๑.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ความเสี่ยงที่มีอยู่ที่ต้องกำหนดปรับปรุงการควบคุมภายใน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(๘)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๑.๑...............................................................................................................................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๑.๒...............................................................................................................................</a:t>
            </a:r>
          </a:p>
          <a:p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๒.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การปรับปรุงการควบคุมภายใน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(๙)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๒.๑...............................................................................................................................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๒.๒............................................................................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3487" y="0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 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ปค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33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CER\AppData\Local\Temp\ABBYY\PDFTransformer\12.00\media\image17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77" y="1820503"/>
            <a:ext cx="5167832" cy="28379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6563" y="123568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สรุปขั้นตอนการจัดทำรายงาน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398" y="1040621"/>
            <a:ext cx="3810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หน่วยงานย่อย (สำนัก/กลุ่ม/หน่วย/งาน)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757" y="4967416"/>
            <a:ext cx="5115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แบบฟอร์มของสำนัก/กลุ่ม/หน่วย/งาน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ปค</a:t>
            </a:r>
            <a:r>
              <a:rPr lang="th-TH" sz="20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๕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รายงานการประเมินผลการควบคุมภายใน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แบบติดตาม ปค</a:t>
            </a:r>
            <a:r>
              <a:rPr lang="th-TH" sz="20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๕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รายงานการติดตามการประเมินผลการควบคุมภายใน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6401" y="44142"/>
            <a:ext cx="2400298" cy="635000"/>
          </a:xfrm>
        </p:spPr>
        <p:txBody>
          <a:bodyPr>
            <a:normAutofit fontScale="90000"/>
          </a:bodyPr>
          <a:lstStyle/>
          <a:p>
            <a:r>
              <a:rPr lang="th-TH" sz="48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</a:t>
            </a:r>
            <a:endParaRPr lang="th-TH" sz="48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06401" y="1783283"/>
            <a:ext cx="8316976" cy="28844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กระบวนการปฏิบัติงาน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ที่ผู้กำกับดูแล หัวหน้าหน่วยงานของรัฐ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 และบุคลากรของหน่วยงานของรัฐจัดให้มีขึ้น 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เพื่อสร้างความ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มั่นใจอย่าง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สมเหตุสมผล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ว่าการ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ดำเนินงานของ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</a:t>
            </a:r>
            <a:b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บรรลุวัตถุประสงค์ด้านการดำเนินงาน ด้านการรายงาน และ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b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ปฏิบัติตามกฎหมาย ระเบียบ และข้อบังคับ</a:t>
            </a:r>
            <a:endParaRPr lang="en-US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81100" y="973596"/>
            <a:ext cx="6305550" cy="5972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679142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9" name="สี่เหลี่ยมผืนผ้ามุมมน 7"/>
          <p:cNvSpPr/>
          <p:nvPr/>
        </p:nvSpPr>
        <p:spPr>
          <a:xfrm>
            <a:off x="406401" y="5594623"/>
            <a:ext cx="8316976" cy="1126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ความเป็นไปได้ที่เหตุการณ์ใดเหตุการณ์หนึ่งอาจเกิดขึ้นและเป็นอุปสรรคต่อการบรรลุวัตถุประสงค์</a:t>
            </a:r>
          </a:p>
        </p:txBody>
      </p:sp>
      <p:sp>
        <p:nvSpPr>
          <p:cNvPr id="10" name="สี่เหลี่ยมผืนผ้า 5"/>
          <p:cNvSpPr/>
          <p:nvPr/>
        </p:nvSpPr>
        <p:spPr>
          <a:xfrm>
            <a:off x="1447283" y="4787049"/>
            <a:ext cx="6305550" cy="6623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68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63" y="123568"/>
            <a:ext cx="3474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สรุปขั้นตอนการจัดทำรายงาน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397" y="888263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หน่วยงาน (สพฐ./ สพท./โรงเรียน)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793" y="4102443"/>
            <a:ext cx="66944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แบบฟอร์มของ สพฐ./ สพท./โรงเรียน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ปค. ๑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หนังสือรับรองการประเมินผลการควบคุมภายใน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ปค. ๔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รายงานการประเมินองค์ประกอบของการควบคุมภายใน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ปค. ๕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: รายงานการประเมินผลการควบคุมภายใน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แบบติดตาม ปค. ๕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: รายงานการติดตามการประเมินผลการควบคุมภายใน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 ปค.๖ (ใช้เฉพาะ สพฐ.และ สพท.)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รายงานการสอบทานการประเมินผลการควบคุมภายใน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ของผู้ตรวจสอบภายใน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 descr="C:\Users\ACER\AppData\Local\Temp\ABBYY\PDFTransformer\12.00\media\image19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70" y="1370857"/>
            <a:ext cx="4560673" cy="249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43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3781" y="863550"/>
            <a:ext cx="4483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/>
              <a:t>สรุปแบบรายงานการควบคุมภายใน</a:t>
            </a:r>
            <a:endParaRPr lang="en-US" sz="3200" dirty="0"/>
          </a:p>
          <a:p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72155"/>
              </p:ext>
            </p:extLst>
          </p:nvPr>
        </p:nvGraphicFramePr>
        <p:xfrm>
          <a:off x="469557" y="1722977"/>
          <a:ext cx="8439664" cy="461603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21298"/>
                <a:gridCol w="4218366"/>
              </a:tblGrid>
              <a:tr h="5126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th-TH" sz="3300" b="1" dirty="0">
                          <a:effectLst/>
                        </a:rPr>
                        <a:t>สพฐ./สพท./</a:t>
                      </a:r>
                      <a:r>
                        <a:rPr lang="th-TH" sz="3300" b="1" dirty="0" smtClean="0">
                          <a:effectLst/>
                        </a:rPr>
                        <a:t>โรงเรียน</a:t>
                      </a:r>
                      <a:endParaRPr lang="en-US" sz="24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8697" marR="86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600"/>
                        </a:spcAft>
                      </a:pPr>
                      <a:r>
                        <a:rPr lang="th-TH" sz="3300" b="1" dirty="0">
                          <a:effectLst/>
                        </a:rPr>
                        <a:t>สำนัก/กลุ่ม/หน่วย/งาน</a:t>
                      </a:r>
                      <a:endParaRPr lang="en-US" sz="2400" b="1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8697" marR="8697" marT="0" marB="0" anchor="b"/>
                </a:tc>
              </a:tr>
              <a:tr h="4103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</a:rPr>
                        <a:t>แบบ</a:t>
                      </a:r>
                      <a:r>
                        <a:rPr lang="th-TH" sz="2800" b="1" dirty="0">
                          <a:effectLst/>
                        </a:rPr>
                        <a:t>รายงานที่ส่งให้ผู้กำกับดูแล</a:t>
                      </a:r>
                      <a:endParaRPr lang="en-US" sz="1800" b="1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๑. แบบ ปค.๑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๒. แบบ ปค.๔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๓. แบบ ปค.๕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๔. แบบติดตาม ปค.๕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๕. แบบ ปค.๖ (ส่งเฉพาะ สพท.)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แบบรายงานที่เก็บไว้ที่หน่วยงาน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แบบประเมิน ๕ องค์ประกอบ</a:t>
                      </a:r>
                      <a:endParaRPr lang="en-US" sz="18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8697" marR="8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</a:rPr>
                        <a:t>แบบ</a:t>
                      </a:r>
                      <a:r>
                        <a:rPr lang="th-TH" sz="2800" b="1" dirty="0">
                          <a:effectLst/>
                        </a:rPr>
                        <a:t>รายงานที่ส่งให้ผู้รับผิดชอบของ</a:t>
                      </a:r>
                      <a:r>
                        <a:rPr lang="th-TH" sz="2800" dirty="0">
                          <a:effectLst/>
                        </a:rPr>
                        <a:t>หน่วยงาน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๑. แบบ ปค.๕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๒. แบบติดตาม ปค.๕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แบบรายงานที่เก็บไว้ที่หน่วยงาน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แบบ </a:t>
                      </a:r>
                      <a:r>
                        <a:rPr lang="en-US" sz="2800" dirty="0">
                          <a:effectLst/>
                        </a:rPr>
                        <a:t>CSA</a:t>
                      </a:r>
                      <a:endParaRPr lang="en-US" sz="1800" dirty="0"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8697" marR="86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66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122" y="97431"/>
            <a:ext cx="791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/>
              <a:t>แนวทางการส่งรายงานการติดตามประเมินผลการควบคุมภายใน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 descr="C:\Users\ACER\AppData\Local\Temp\ABBYY\PDFTransformer\12.00\media\image2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82" y="1225996"/>
            <a:ext cx="5687420" cy="4099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13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066800"/>
            <a:ext cx="4438015" cy="459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975" y="2200275"/>
            <a:ext cx="2472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ขอบคุณค่ะ</a:t>
            </a:r>
            <a:endParaRPr 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93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725" y="-93784"/>
            <a:ext cx="7772400" cy="1020318"/>
          </a:xfrm>
        </p:spPr>
        <p:txBody>
          <a:bodyPr>
            <a:normAutofit/>
          </a:bodyPr>
          <a:lstStyle/>
          <a:p>
            <a:r>
              <a:rPr lang="th-TH" sz="48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แนวคิดของ</a:t>
            </a:r>
            <a:r>
              <a:rPr lang="th-TH" sz="4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การควบคุม</a:t>
            </a:r>
            <a:r>
              <a:rPr lang="th-TH" sz="4800" dirty="0" smtClean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ภายใน</a:t>
            </a:r>
            <a:endParaRPr lang="th-TH" sz="4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1111" y="957943"/>
            <a:ext cx="8847043" cy="5611134"/>
          </a:xfrm>
        </p:spPr>
        <p:txBody>
          <a:bodyPr>
            <a:noAutofit/>
          </a:bodyPr>
          <a:lstStyle/>
          <a:p>
            <a:pPr algn="thaiDist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เป็นกลไกที่จะทำให้หน่วยงานของรัฐบรรลุวัตถุประสงค์การควบคุมภายในด้านใด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ด้านหนึ่ง หรือหลายด้าน ได้แก่ ด้านการดำเนินงาน ด้านการรายงาน และด้านการปฏิบัติตามกฎหมาย ระเบียบ และข้อบังคับ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เป็นส่วนประกอบที่แทรกอยู่ในการปฏิบัติงานตามปกติของหน่วยงานของรัฐ ต้องกระทำอย่างเป็นขั้นตอนและต่อเนื่อง มิใช่เป็นผลสุดท้ายของการกระทำ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เกิดขึ้นได้โดยบุคลากรของหน่วยงานของรัฐ โดยผู้กำกับดูแล ฝ่ายบริหาร ผู้ปฏิบัติงาน และผู้ตรวจสอบภายใน เป็นผู้มีบทบาทสำคัญในการทำให้มีการควบคุมภายในเกิดขึ้น 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ซึ่งมิใช่เพียงการกำหนดนโยบาย ระบบงาน คู่มือการปฏิบัติงานและแบบฟอร์มดำเนินงานเท่านั้น หากแต่ต้องมีการปฏิบัติ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สามารถให้ความเชื่อมั่นอย่างสมเหตุสมผลว่าจะบรรลุตามวัตถุประสงค์ที่กำหนดของหน่วยงานของรัฐ 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ควรกำหนดให้เหมาะสมกับโครงสร้างองค์กรและภารกิจของหน่วยงานของรัฐ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91308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4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5275" y="-111211"/>
            <a:ext cx="8220075" cy="1050196"/>
          </a:xfrm>
        </p:spPr>
        <p:txBody>
          <a:bodyPr>
            <a:normAutofit/>
          </a:bodyPr>
          <a:lstStyle/>
          <a:p>
            <a:r>
              <a:rPr lang="th-TH" sz="4800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องค์ประกอบ</a:t>
            </a:r>
            <a:r>
              <a:rPr lang="th-TH" sz="4800" dirty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ของมาตรฐานการควบคุม</a:t>
            </a:r>
            <a:r>
              <a:rPr lang="th-TH" sz="4800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ภายใน</a:t>
            </a:r>
            <a:endParaRPr lang="th-TH" sz="4800" dirty="0"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44569"/>
              </p:ext>
            </p:extLst>
          </p:nvPr>
        </p:nvGraphicFramePr>
        <p:xfrm>
          <a:off x="163625" y="1156074"/>
          <a:ext cx="8856549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39687"/>
                <a:gridCol w="4916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เดิม</a:t>
                      </a:r>
                      <a:endParaRPr lang="th-TH" sz="2800" dirty="0"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ปัจจุบัน (ปี 61)</a:t>
                      </a:r>
                      <a:endParaRPr lang="th-TH" sz="2800" dirty="0"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.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สภาพแวดล้อมของการควบคุม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.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การประเมินความเสี่ยง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.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กิจกรรมการควบคุม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 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4. สารสนเทศและการสื่อสาร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5. การติดตามและประเมินผล</a:t>
                      </a:r>
                    </a:p>
                    <a:p>
                      <a:endParaRPr lang="th-TH" sz="2800" dirty="0"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1. สภาพแวดล้อมการควบคุม (</a:t>
                      </a:r>
                      <a:r>
                        <a:rPr lang="en-US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Control Environment)</a:t>
                      </a:r>
                    </a:p>
                    <a:p>
                      <a:r>
                        <a:rPr lang="th-TH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2. การประเมินความเสี่ยง (</a:t>
                      </a:r>
                      <a:r>
                        <a:rPr lang="en-US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Risk Assessment)</a:t>
                      </a:r>
                    </a:p>
                    <a:p>
                      <a:r>
                        <a:rPr lang="th-TH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3. กิจกรรมการควบคุม (</a:t>
                      </a:r>
                      <a:r>
                        <a:rPr lang="en-US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Control Activities)</a:t>
                      </a:r>
                    </a:p>
                    <a:p>
                      <a:r>
                        <a:rPr lang="th-TH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4. สารสนเทศและการสื่อสาร(</a:t>
                      </a:r>
                      <a:r>
                        <a:rPr lang="en-US" sz="2800" b="1" dirty="0" smtClean="0"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Information and Communication)</a:t>
                      </a:r>
                    </a:p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5. กิจกรรมการติดตามผล (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H Baijam" panose="02000506000000020004" pitchFamily="2" charset="-34"/>
                          <a:cs typeface="TH Baijam" panose="02000506000000020004" pitchFamily="2" charset="-34"/>
                        </a:rPr>
                        <a:t>Monitoring Activities)</a:t>
                      </a:r>
                    </a:p>
                    <a:p>
                      <a:endParaRPr lang="th-TH" sz="2800" dirty="0"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4058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1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5275" y="0"/>
            <a:ext cx="8220075" cy="835748"/>
          </a:xfrm>
        </p:spPr>
        <p:txBody>
          <a:bodyPr>
            <a:normAutofit/>
          </a:bodyPr>
          <a:lstStyle/>
          <a:p>
            <a:r>
              <a:rPr lang="th-TH" sz="4800" dirty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องค์ประกอบของมาตรฐานการควบคุม</a:t>
            </a:r>
            <a:r>
              <a:rPr lang="th-TH" sz="4800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ภายใน</a:t>
            </a:r>
            <a:endParaRPr lang="th-TH" sz="4800" dirty="0"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7987" y="1254633"/>
            <a:ext cx="8873614" cy="405079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การควบคุมภายในจะประกอบด้วย ๕ องค์ประกอบ ๑๗ หลักการ ดังนี้</a:t>
            </a:r>
            <a:endParaRPr lang="en-US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สภาพแวดล้อมการควบคุม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(Control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Environment)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(Risk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Assessment)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๓.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กิจกรรมการควบคุม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(Control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Activities)</a:t>
            </a:r>
          </a:p>
          <a:p>
            <a:pPr marL="0" indent="0" algn="thaiDist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๔.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สารสนเทศและการ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(Information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and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Communication)</a:t>
            </a:r>
          </a:p>
          <a:p>
            <a:pPr marL="0" indent="0" algn="thaiDist">
              <a:lnSpc>
                <a:spcPct val="100000"/>
              </a:lnSpc>
              <a:buNone/>
            </a:pP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๕.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กิจกรรมการติดตามผล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(Monitoring Activities)</a:t>
            </a:r>
          </a:p>
          <a:p>
            <a:pPr algn="thaiDist"/>
            <a:endParaRPr lang="th-TH" sz="2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728155" y="2043315"/>
            <a:ext cx="1263446" cy="4308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๕ หลักการ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728155" y="2682418"/>
            <a:ext cx="1263446" cy="430887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๔ หลักการ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8155" y="3948788"/>
            <a:ext cx="1263446" cy="430887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๓ หลักการ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728155" y="3280029"/>
            <a:ext cx="1263446" cy="4308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๓ หลักการ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728155" y="4605965"/>
            <a:ext cx="1263446" cy="43088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 หลักการ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751701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4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0575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สภาพแวดล้อมการ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8953" y="3254376"/>
            <a:ext cx="8484577" cy="34671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สภาพแวดล้อมการควบคุม ประกอบด้วย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 หลักการ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indent="0" algn="thaiDist">
              <a:buNone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๑) หน่วยงานของรัฐแสดงให้เห็นถึงการยึดมั่นในคุณค่าของความซื่อตรงและจริยธรรม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๒) ผู้กำกับดูแลของหน่วยงานของรัฐ แสดงให้เห็นถึงความเป็นอิสระจากฝ่ายบริหารและมีหน้าที่กำกับดูแลให้มีการพัฒนาหรือปรับปรุงการควบคุมภายใน รวมถึงการดำเนินการเกี่ยวกับการควบคุม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๓) หัวหน้าหน่วยงานของรัฐจัดให้มีโครงสร้างองค์กร สายการบังคับบัญชา อำนาจหน้าที่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และความรับผิดชอบที่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เหมาะสมในการบรรลุวัตถุประสงค์ของหน่วยงานของรัฐภายใต้การกำกับดูแลของผู้กำกับดูแล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๔) หน่วยงานของรัฐแสดงให้เห็นถึงความมุ่งมั่นในการสร้างแรงจูงใจ พัฒนาและรักษา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บุคลากรที่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มีความรู้ความสามารถที่สอดคล้องกับวัตถุประสงค์ของหน่วยงานของรัฐ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๕) หน่วยงานของรัฐกำหนดให้บุคลากรมีหน้าที่และความรับผิดชอบต่อผลการปฏิบัติงาน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ตามระบบการ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ควบคุมภายใน เพื่อให้บรรลุวัตถุประสงค์ของหน่วยงานของรัฐ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62708" y="904875"/>
            <a:ext cx="8133616" cy="2238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การควบคุมเป็นปัจจัยพื้นฐานในการดำเนินงานที่ส่งผลให้มีการ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             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ควบคุมภายในมาปฏิบัติทั่วทั้งหน่วยงานของรัฐ ทั้งนี้ ผู้กำกับดูแลและฝ่าย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     จะต้อง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สร้างบรรยากาศให้ทุกระดับตระหนักถึงความสำคัญของการควบคุมภายใน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</a:t>
            </a:r>
            <a:b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ดำเนินงานที่คาดหวังของผู้กำกับดูแล และฝ่ายบริหาร ทั้งนี้ 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ควบคุมดังกล่าวเป็นพื้นฐานสำคัญที่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จะส่งผล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กระทบต่อองค์ประกอบของการควบคุมภายใน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                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6747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8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91905BB-488E-48D0-9850-594C9DB03525}" type="slidenum">
              <a:rPr lang="en-US" sz="1400">
                <a:latin typeface="TH SarabunPSK" panose="020B0500040200020003" pitchFamily="34" charset="-34"/>
                <a:cs typeface="TH SarabunPSK" panose="020B0500040200020003" pitchFamily="34" charset="-34"/>
              </a:rPr>
              <a:pPr>
                <a:defRPr/>
              </a:pPr>
              <a:t>8</a:t>
            </a:fld>
            <a:endParaRPr lang="th-TH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0658" name="Picture 2" descr="j02317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24400"/>
            <a:ext cx="2800350" cy="182562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934" y="128373"/>
            <a:ext cx="6035675" cy="546100"/>
          </a:xfrm>
          <a:noFill/>
        </p:spPr>
        <p:txBody>
          <a:bodyPr>
            <a:noAutofit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สภาพแวดล้อมการควบคุม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934" y="1118636"/>
            <a:ext cx="6245225" cy="4103688"/>
          </a:xfrm>
          <a:noFill/>
        </p:spPr>
        <p:txBody>
          <a:bodyPr anchor="ctr"/>
          <a:lstStyle/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ความซื่อสัตย์และจริยธรรม</a:t>
            </a:r>
          </a:p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ปรัชญาและรูปแบบการบริหาร</a:t>
            </a:r>
          </a:p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 ทักษะ  และความสามารถ</a:t>
            </a:r>
          </a:p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โครงสร้างการจัดองค์กร</a:t>
            </a:r>
          </a:p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การมอบอำนาจและความรับผิดชอบ</a:t>
            </a:r>
          </a:p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นโยบายด้านทรัพยากรบุคคล</a:t>
            </a:r>
          </a:p>
          <a:p>
            <a:r>
              <a:rPr lang="th-TH" sz="32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ผู้บริหารหรือคณะกรรมการตรวจสอบ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39344"/>
            <a:ext cx="9144000" cy="0"/>
          </a:xfrm>
          <a:prstGeom prst="line">
            <a:avLst/>
          </a:prstGeom>
          <a:noFill/>
          <a:ln w="76200" cmpd="tri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7377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17907"/>
            <a:ext cx="9144000" cy="896493"/>
          </a:xfr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การประเมินความ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2739" y="3362324"/>
            <a:ext cx="8578362" cy="3495676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 ประกอบด้วย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 หลักการ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</a:p>
          <a:p>
            <a:pPr marL="0" indent="0" algn="thaiDist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๖) หน่วยงานของรัฐระบุวัตถุประสงค์การควบคุมภายในของการปฏิบัติงานให้สอดคล้องกับวัตถุประสงค์ขององค์กรไว้อย่างชัดเจนและเพียงพอที่จะสามารถระบุและประเมินความเสี่ยงที่เกี่ยวข้องกับวัตถุประสงค์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๗) หน่วยงานของรัฐระบุความเสี่ยงที่มีผลต่อการบรรลุวัตถุประสงค์การควบคุม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ภายในอย่าง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ครอบคลุม ทั้งหน่วยงานของรัฐ และวิเคราะห์ความเสี่ยงเพื่อกำหนดวิธีการจัดการความเสี่ยงนั้น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๘) หน่วยงานของรัฐพิจารณาโอกาสที่อาจเกิดการทุจริต เพื่อประกอบการประเมินความ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เสี่ยงที่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ส่งผลต่อการบรรลุวัตถุประสงค์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๙) หน่วยงานของรัฐระบุและประเมินการเปลี่ยนแปลงที่อาจมีผลกระทบอย่างมี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นัยสำคัญต่อ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ระบบการควบคุมภายใน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714375" y="1090612"/>
            <a:ext cx="7905749" cy="209550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th-TH" sz="2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ประเมินความเสี่ยงเป็นกระบวนการที่ดำเนินการอย่างต่อเนื่องและเป็นประจำ เพื่อระบุ และวิเคราะห์ความเสี่ยงที่มีผลกระทบต่อการบรรลุวัตถุประสงค์ของหน่วยงานของรัฐ รวมถึงกำหนดวิธีการจัดการความเสี่ยงนั้น ฝ่ายบริหารควรคำนึงถึงการ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เปลี่ยนแปลงของ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สภาพแวดล้อมภายนอกและภารกิจภายในทั้งหมดที่มีผลต่อการบรรลุ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90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1937</TotalTime>
  <Words>1911</Words>
  <Application>Microsoft Office PowerPoint</Application>
  <PresentationFormat>นำเสนอทางหน้าจอ (4:3)</PresentationFormat>
  <Paragraphs>450</Paragraphs>
  <Slides>33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33</vt:i4>
      </vt:variant>
    </vt:vector>
  </HeadingPairs>
  <TitlesOfParts>
    <vt:vector size="35" baseType="lpstr">
      <vt:lpstr>ธีมของ Office</vt:lpstr>
      <vt:lpstr>Clip</vt:lpstr>
      <vt:lpstr>แนวทางปฏิบัติงานการควบคุมภายใน แบบรายงานการประเมินผลการควบคุมภายใน   โดย นางสาวมุทิตา  แพทย์ประทุม ผู้อำนวยการโรงเรียนวัดสะพานหิน </vt:lpstr>
      <vt:lpstr>วัตถุประสงค์ของการควบคุมภายใน</vt:lpstr>
      <vt:lpstr>คำนิยาม</vt:lpstr>
      <vt:lpstr>แนวคิดของการควบคุมภายใน</vt:lpstr>
      <vt:lpstr>องค์ประกอบของมาตรฐานการควบคุมภายใน</vt:lpstr>
      <vt:lpstr>องค์ประกอบของมาตรฐานการควบคุมภายใน</vt:lpstr>
      <vt:lpstr>๑. สภาพแวดล้อมการควบคุม</vt:lpstr>
      <vt:lpstr>สภาพแวดล้อมการควบคุม</vt:lpstr>
      <vt:lpstr>๒. การประเมินความเสี่ยง</vt:lpstr>
      <vt:lpstr>การประเมินความเสี่ยง</vt:lpstr>
      <vt:lpstr>งานนำเสนอ PowerPoint</vt:lpstr>
      <vt:lpstr>งานนำเสนอ PowerPoint</vt:lpstr>
      <vt:lpstr>๓. กิจกรรมการควบคุม</vt:lpstr>
      <vt:lpstr>งานนำเสนอ PowerPoint</vt:lpstr>
      <vt:lpstr>๔. สารสนเทศและการสื่อสาร</vt:lpstr>
      <vt:lpstr>๕. กิจกรรมการติดตามผล</vt:lpstr>
      <vt:lpstr>งานนำเสนอ PowerPoint</vt:lpstr>
      <vt:lpstr>งานนำเสนอ PowerPoint</vt:lpstr>
      <vt:lpstr>งานนำเสนอ PowerPoint</vt:lpstr>
      <vt:lpstr>หลักเกณฑ์ปฏิบัติการควบคุมภายในสำหรับหน่วยงานของรัฐ</vt:lpstr>
      <vt:lpstr>หลักเกณฑ์ปฏิบัติการควบคุมภายในสำหรับหน่วยงานของรัฐ</vt:lpstr>
      <vt:lpstr>หลักเกณฑ์ปฏิบัติการควบคุมภายในสำหรับหน่วยงานของรัฐ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หลักเกณฑ์กระทรวงการคลังว่าด้วยมาตรฐานและหลักเกณฑ์ปฏิบัติการควบคุมภายในสำหรับหน่วยงานของรัฐ พ.ศ. 2561</dc:title>
  <dc:creator>สมพล ลิมปมาลัยพร</dc:creator>
  <cp:lastModifiedBy>KKD Windows7 V.6</cp:lastModifiedBy>
  <cp:revision>166</cp:revision>
  <cp:lastPrinted>2018-11-26T01:03:37Z</cp:lastPrinted>
  <dcterms:modified xsi:type="dcterms:W3CDTF">2019-09-09T07:59:49Z</dcterms:modified>
</cp:coreProperties>
</file>